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7" r:id="rId4"/>
    <p:sldId id="265" r:id="rId5"/>
    <p:sldId id="266" r:id="rId6"/>
    <p:sldId id="268" r:id="rId7"/>
    <p:sldId id="271" r:id="rId8"/>
    <p:sldId id="269" r:id="rId9"/>
    <p:sldId id="274" r:id="rId10"/>
    <p:sldId id="273" r:id="rId11"/>
    <p:sldId id="261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977" autoAdjust="0"/>
    <p:restoredTop sz="94660"/>
  </p:normalViewPr>
  <p:slideViewPr>
    <p:cSldViewPr snapToGrid="0">
      <p:cViewPr varScale="1">
        <p:scale>
          <a:sx n="69" d="100"/>
          <a:sy n="69" d="100"/>
        </p:scale>
        <p:origin x="-49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038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746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9322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243387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7959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3388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7369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8940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4837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202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3838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129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882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370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7245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5719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5346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58B51EB-22B7-4594-9552-182397BD68BD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08619-C7A7-4D9D-8A3E-2CF024318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17770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96052"/>
            <a:ext cx="12192000" cy="479955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Формы и методы</a:t>
            </a:r>
            <a:br>
              <a:rPr lang="ru-RU" sz="4000" dirty="0" smtClean="0"/>
            </a:br>
            <a:r>
              <a:rPr lang="ru-RU" sz="4000" dirty="0" smtClean="0"/>
              <a:t>формирования социальной </a:t>
            </a:r>
            <a:br>
              <a:rPr lang="ru-RU" sz="4000" dirty="0" smtClean="0"/>
            </a:br>
            <a:r>
              <a:rPr lang="ru-RU" sz="4000" dirty="0" smtClean="0"/>
              <a:t>ответственности обучающихся </a:t>
            </a:r>
            <a:br>
              <a:rPr lang="ru-RU" sz="4000" dirty="0" smtClean="0"/>
            </a:br>
            <a:r>
              <a:rPr lang="ru-RU" sz="4000" dirty="0" smtClean="0"/>
              <a:t>в процессе  </a:t>
            </a:r>
            <a:r>
              <a:rPr lang="ru-RU" sz="4000" dirty="0"/>
              <a:t>работы </a:t>
            </a:r>
            <a:r>
              <a:rPr lang="ru-RU" sz="4000" dirty="0" smtClean="0"/>
              <a:t> кружка</a:t>
            </a:r>
            <a:br>
              <a:rPr lang="ru-RU" sz="4000" dirty="0" smtClean="0"/>
            </a:br>
            <a:r>
              <a:rPr lang="ru-RU" sz="4000" dirty="0" smtClean="0"/>
              <a:t> Студия </a:t>
            </a:r>
            <a:r>
              <a:rPr lang="ru-RU" sz="4000" dirty="0"/>
              <a:t>раннего развития  </a:t>
            </a:r>
            <a:r>
              <a:rPr lang="ru-RU" sz="4000" dirty="0" smtClean="0"/>
              <a:t> «АВБВГДЕЙКА» </a:t>
            </a:r>
            <a:br>
              <a:rPr lang="ru-RU" sz="4000" dirty="0" smtClean="0"/>
            </a:br>
            <a:r>
              <a:rPr lang="ru-RU" sz="3200" dirty="0"/>
              <a:t> </a:t>
            </a:r>
            <a:r>
              <a:rPr lang="ru-RU" sz="3200" dirty="0" smtClean="0"/>
              <a:t>                                                           </a:t>
            </a:r>
            <a:r>
              <a:rPr lang="ru-RU" sz="2400" dirty="0">
                <a:solidFill>
                  <a:srgbClr val="000000"/>
                </a:solidFill>
                <a:latin typeface="yandex-sans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yandex-sans"/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49116" y="418008"/>
            <a:ext cx="9748918" cy="194419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9116" y="512940"/>
            <a:ext cx="93187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yandex-sans"/>
              </a:rPr>
              <a:t>МУНИЦИПАЛЬНОЕ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yandex-sans"/>
              </a:rPr>
              <a:t>ОБРАЗОВАТЕЛЬНОЕ УЧРЕЖДЕНИЕ                  </a:t>
            </a:r>
          </a:p>
          <a:p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yandex-sans"/>
              </a:rPr>
              <a:t>ДОПОЛНИТЕЛЬНОГО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yandex-sans"/>
              </a:rPr>
              <a:t>ОБРАЗОВАНИЯ ДЕТЕЙ</a:t>
            </a:r>
          </a:p>
          <a:p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yandex-sans"/>
              </a:rPr>
              <a:t>«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yandex-sans"/>
              </a:rPr>
              <a:t>ДОМ ДЕТСКОГО ТВОРЧЕСТВА ПРОЛЕТАРСКОГО РАЙОНА </a:t>
            </a:r>
            <a:endParaRPr lang="ru-RU" sz="2000" dirty="0" smtClean="0">
              <a:solidFill>
                <a:schemeClr val="tx1">
                  <a:lumMod val="75000"/>
                </a:schemeClr>
              </a:solidFill>
              <a:latin typeface="yandex-sans"/>
            </a:endParaRPr>
          </a:p>
          <a:p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yandex-sans"/>
              </a:rPr>
              <a:t>ГОРОДА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yandex-sans"/>
              </a:rPr>
              <a:t>ДОНЕЦКА»</a:t>
            </a:r>
            <a:endParaRPr lang="ru-RU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76255" y="5361709"/>
            <a:ext cx="7523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yandex-sans"/>
              </a:rPr>
              <a:t>Материал подготовила:</a:t>
            </a:r>
            <a:br>
              <a:rPr lang="ru-RU" dirty="0" smtClean="0">
                <a:solidFill>
                  <a:schemeClr val="tx1">
                    <a:lumMod val="75000"/>
                  </a:schemeClr>
                </a:solidFill>
                <a:latin typeface="yandex-sans"/>
              </a:rPr>
            </a:b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yandex-sans"/>
              </a:rPr>
              <a:t>                                                 Педагог дополнительного образования Левашова Т.В.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178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 для  родителей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09" y="1254034"/>
            <a:ext cx="9379131" cy="56039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0328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2" y="315468"/>
            <a:ext cx="10424160" cy="6286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7404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645" y="0"/>
            <a:ext cx="9250193" cy="45719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" y="247650"/>
            <a:ext cx="11468100" cy="6000749"/>
          </a:xfrm>
        </p:spPr>
        <p:txBody>
          <a:bodyPr>
            <a:noAutofit/>
          </a:bodyPr>
          <a:lstStyle/>
          <a:p>
            <a:r>
              <a:rPr lang="ru-RU" sz="3200" dirty="0"/>
              <a:t>Таким образом, в результате проведенной работы у детей сформируется четкое представление о значимости ответственности, выработается личное отношение к ответственности как одному из важнейших нравственных качеств человека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И к школе у детей сформируется ответственность к своим обязанностям, к выполнению заданий, поручений, появится ответственность за принятое решение, а также настойчивость в достижении результата.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0864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650539" cy="1400530"/>
          </a:xfrm>
        </p:spPr>
        <p:txBody>
          <a:bodyPr/>
          <a:lstStyle/>
          <a:p>
            <a:r>
              <a:rPr lang="ru-RU" dirty="0" smtClean="0"/>
              <a:t>    Формирование ответственности    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у  дошкольников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Ответственность как волевое качество необходимо ребенку-дошкольнику для будущей школьной жизни. В школе детям приходится делать то, что в данный момент делать не хочется. 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Ответственность тесно взаимосвязана с такими качествами, как самостоятельность, свобода выражения собственных мыслей, инициативность.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Чувство ответственности не возникает само по себе. Оно зарождается в дошкольном возрасте и начинается с добросовестного выполнения детьми требований взрослого, группы сверстников. 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13276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946" y="181232"/>
            <a:ext cx="9623854" cy="6409038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Этапы  </a:t>
            </a:r>
            <a:r>
              <a:rPr lang="ru-RU" dirty="0">
                <a:solidFill>
                  <a:schemeClr val="tx1">
                    <a:lumMod val="75000"/>
                  </a:schemeClr>
                </a:solidFill>
              </a:rPr>
              <a:t>формирования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ответственности у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дошкольников</a:t>
            </a:r>
            <a:br>
              <a:rPr lang="ru-RU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>
                <a:latin typeface="PT Serif"/>
              </a:rPr>
              <a:t>1 этап — формирование у детей представлений и мотивации выполняемой деятельности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Дети выполняют прямые указания взрослого выполнить работу. С целью развития представлений об ответственности, формировании мотивации, оценки самого себя и своих действий проводятся занятия по ознакомлению с художественной литературой, которые формируют у детей различные нравственные качества, в том числе ответственность.</a:t>
            </a:r>
            <a:br>
              <a:rPr lang="ru-RU" sz="2400" dirty="0"/>
            </a:br>
            <a:r>
              <a:rPr lang="ru-RU" dirty="0" smtClean="0"/>
              <a:t>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683726"/>
            <a:ext cx="9505951" cy="2873828"/>
          </a:xfrm>
        </p:spPr>
        <p:txBody>
          <a:bodyPr/>
          <a:lstStyle/>
          <a:p>
            <a:endParaRPr lang="ru-RU" dirty="0" smtClean="0"/>
          </a:p>
          <a:p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2976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творчеством</a:t>
            </a:r>
            <a:br>
              <a:rPr lang="ru-RU" dirty="0" smtClean="0"/>
            </a:br>
            <a:r>
              <a:rPr lang="ru-RU" dirty="0" smtClean="0"/>
              <a:t>К. Чуковского</a:t>
            </a:r>
            <a:endParaRPr lang="ru-RU" dirty="0"/>
          </a:p>
        </p:txBody>
      </p:sp>
      <p:pic>
        <p:nvPicPr>
          <p:cNvPr id="4" name="Объект 3" descr="C:\Users\Пользователь\AppData\Local\Microsoft\Windows\Temporary Internet Files\Content.Word\Фото047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2095500"/>
            <a:ext cx="4073723" cy="405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Пользователь\AppData\Local\Microsoft\Windows\Temporary Internet Files\Content.Word\Фото047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43637" y="1450975"/>
            <a:ext cx="4010025" cy="5346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05546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этап –становление практических навыков проявления ответственного поведения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124200"/>
            <a:ext cx="8947522" cy="3124199"/>
          </a:xfrm>
        </p:spPr>
        <p:txBody>
          <a:bodyPr>
            <a:noAutofit/>
          </a:bodyPr>
          <a:lstStyle/>
          <a:p>
            <a:r>
              <a:rPr lang="ru-RU" sz="3200" dirty="0"/>
              <a:t>На втором этапе возможно применять проблемные ситуации с последующим анализом, который проводит сам ребенок, а также комплекс сюжетно-дидактических игр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9517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020" y="320912"/>
            <a:ext cx="10802938" cy="2080932"/>
          </a:xfrm>
        </p:spPr>
        <p:txBody>
          <a:bodyPr/>
          <a:lstStyle/>
          <a:p>
            <a:r>
              <a:rPr lang="ru-RU" dirty="0" smtClean="0"/>
              <a:t>3 этап – осознанное применение накопленного опыта в собственной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533650"/>
            <a:ext cx="8993188" cy="3714749"/>
          </a:xfrm>
        </p:spPr>
        <p:txBody>
          <a:bodyPr>
            <a:noAutofit/>
          </a:bodyPr>
          <a:lstStyle/>
          <a:p>
            <a:r>
              <a:rPr lang="ru-RU" sz="2800" dirty="0"/>
              <a:t>Реализация третьего этапа осуществляется в обычной жизни </a:t>
            </a:r>
            <a:r>
              <a:rPr lang="ru-RU" sz="2800" u="sng" dirty="0" smtClean="0"/>
              <a:t>. </a:t>
            </a:r>
            <a:r>
              <a:rPr lang="ru-RU" sz="2800" u="sng" dirty="0"/>
              <a:t>Основная цель — формирование осознанного ответственного поведения в жизненных ситуациях.</a:t>
            </a:r>
            <a:r>
              <a:rPr lang="ru-RU" sz="2800" dirty="0"/>
              <a:t> Решающую роль в воспитании данного качества играет деятельность, имеющая общественно полезную направленность: посильные поручения, </a:t>
            </a:r>
            <a:r>
              <a:rPr lang="ru-RU" sz="2800" dirty="0" smtClean="0"/>
              <a:t> </a:t>
            </a:r>
            <a:r>
              <a:rPr lang="ru-RU" sz="2800" dirty="0"/>
              <a:t>обязанности, ориентирующие на оказание помощи, проявление внимания к другим. </a:t>
            </a:r>
            <a:br>
              <a:rPr lang="ru-RU" sz="28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42824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Участие в акциях </a:t>
            </a:r>
            <a:r>
              <a:rPr lang="en-US" dirty="0" smtClean="0"/>
              <a:t>“</a:t>
            </a:r>
            <a:r>
              <a:rPr lang="ru-RU" dirty="0" smtClean="0"/>
              <a:t>Письмо солдату</a:t>
            </a:r>
            <a:r>
              <a:rPr lang="en-US" dirty="0" smtClean="0"/>
              <a:t>”</a:t>
            </a:r>
            <a:r>
              <a:rPr lang="ru-RU" dirty="0" smtClean="0"/>
              <a:t> и </a:t>
            </a:r>
            <a:r>
              <a:rPr lang="en-US" dirty="0" smtClean="0"/>
              <a:t>“</a:t>
            </a:r>
            <a:r>
              <a:rPr lang="ru-RU" dirty="0" smtClean="0"/>
              <a:t>Яркое детство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2060576"/>
            <a:ext cx="5594349" cy="41957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107" y="1853248"/>
            <a:ext cx="4156710" cy="44030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04478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46112" y="406998"/>
            <a:ext cx="8809173" cy="45719"/>
          </a:xfrm>
        </p:spPr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853248"/>
            <a:ext cx="9850033" cy="4395151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/>
              <a:t>Чтобы закрепить социально значимые мотивы, актуализировать их для ребенка, важно затронуть его эмоциональную сферу, его </a:t>
            </a:r>
            <a:r>
              <a:rPr lang="ru-RU" sz="3600" dirty="0" smtClean="0"/>
              <a:t>чувства</a:t>
            </a:r>
          </a:p>
          <a:p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Поощрительная оценка со стороны </a:t>
            </a:r>
            <a:r>
              <a:rPr lang="ru-RU" sz="3600" dirty="0" smtClean="0"/>
              <a:t>педагога </a:t>
            </a:r>
            <a:r>
              <a:rPr lang="ru-RU" sz="3600" dirty="0"/>
              <a:t>создает благоприятную основу для развития самостоятельности, инициативы, а, значит, и для формирования </a:t>
            </a:r>
            <a:r>
              <a:rPr lang="ru-RU" sz="3600" dirty="0" smtClean="0"/>
              <a:t>ответственности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1602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887777" cy="1851570"/>
          </a:xfrm>
        </p:spPr>
        <p:txBody>
          <a:bodyPr/>
          <a:lstStyle/>
          <a:p>
            <a:r>
              <a:rPr lang="ru-RU" sz="4000" dirty="0" smtClean="0"/>
              <a:t>Запись видео поздравления к празднованию 60-летия Пролетарского района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55858"/>
            <a:ext cx="2967758" cy="24077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512" y="2670047"/>
            <a:ext cx="3523488" cy="24505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758" y="2304288"/>
            <a:ext cx="5700754" cy="45537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75889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171</TotalTime>
  <Words>251</Words>
  <Application>Microsoft Office PowerPoint</Application>
  <PresentationFormat>Произвольный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Формы и методы формирования социальной  ответственности обучающихся  в процессе  работы  кружка  Студия раннего развития   «АВБВГДЕЙКА»                                                               </vt:lpstr>
      <vt:lpstr>    Формирование ответственности                                      у  дошкольников</vt:lpstr>
      <vt:lpstr>Этапы  формирования ответственности у дошкольников    1 этап — формирование у детей представлений и мотивации выполняемой деятельности  Дети выполняют прямые указания взрослого выполнить работу. С целью развития представлений об ответственности, формировании мотивации, оценки самого себя и своих действий проводятся занятия по ознакомлению с художественной литературой, которые формируют у детей различные нравственные качества, в том числе ответственность.                  </vt:lpstr>
      <vt:lpstr>Знакомство с творчеством К. Чуковского</vt:lpstr>
      <vt:lpstr>2 этап –становление практических навыков проявления ответственного поведения </vt:lpstr>
      <vt:lpstr>3 этап – осознанное применение накопленного опыта в собственной деятельности</vt:lpstr>
      <vt:lpstr>Участие в акциях “Письмо солдату” и “Яркое детство”</vt:lpstr>
      <vt:lpstr>    </vt:lpstr>
      <vt:lpstr>Запись видео поздравления к празднованию 60-летия Пролетарского района</vt:lpstr>
      <vt:lpstr>Рекомендации для  родителей</vt:lpstr>
      <vt:lpstr>Слайд 11</vt:lpstr>
      <vt:lpstr>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и методы формирования социальной ответственности обучающихся в процессе кружковой работы</dc:title>
  <dc:creator>Учетная запись Майкрософт</dc:creator>
  <cp:lastModifiedBy>ASUS</cp:lastModifiedBy>
  <cp:revision>17</cp:revision>
  <dcterms:created xsi:type="dcterms:W3CDTF">2018-02-01T19:26:12Z</dcterms:created>
  <dcterms:modified xsi:type="dcterms:W3CDTF">2019-10-16T17:24:21Z</dcterms:modified>
</cp:coreProperties>
</file>