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92" r:id="rId4"/>
    <p:sldId id="304" r:id="rId5"/>
    <p:sldId id="305" r:id="rId6"/>
    <p:sldId id="280" r:id="rId7"/>
    <p:sldId id="262" r:id="rId8"/>
    <p:sldId id="297" r:id="rId9"/>
    <p:sldId id="298" r:id="rId10"/>
    <p:sldId id="299" r:id="rId11"/>
    <p:sldId id="300" r:id="rId12"/>
    <p:sldId id="287" r:id="rId13"/>
    <p:sldId id="275" r:id="rId14"/>
    <p:sldId id="28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242" autoAdjust="0"/>
  </p:normalViewPr>
  <p:slideViewPr>
    <p:cSldViewPr>
      <p:cViewPr varScale="1">
        <p:scale>
          <a:sx n="66" d="100"/>
          <a:sy n="66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5216C-5EE0-4E43-9942-3C30C3537EB4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8F024-32FC-4E8C-988F-1EC510618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2ADA1-C055-42C7-BF42-35502F5880AC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30C64-386A-4051-A4C4-0613F82AB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23C9D-048F-4549-8736-3519315287A6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FF8C7-4958-4DB2-81EB-F4E2F863B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A8A43-27C2-4FFC-814D-E71D717134A8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39759-0E03-4C77-A7D7-A20759DC0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68516-B8B7-40C3-AD3C-B7AA7F860F87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DB5D4-BB51-4ED5-8485-1159EC4EF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D34C2-2027-4C30-900E-DBBB514EBC5E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582A8-5F25-41A3-8CC7-73FB0094A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9E669-2ED6-46FF-A292-A3C992E4760D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AA4B5-FB86-4F95-AD8B-6DA43D3DF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0779C-D1D9-4643-8BB1-0EF2EBC1481D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F3F82-BB5E-451B-AA41-CE09F811D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18985-2695-4BEF-8CE8-0E0D0D754B6D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46C6B-E815-40B7-B22A-AC39A3BCC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9EE69-8D6A-4AFD-A80F-C5FAF0E61644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20C37-A945-4FC2-9E27-38145878A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FA8EE-78FC-4E0F-9D03-816C8073D4C8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BD49A-29D0-4087-9E3B-D04FF153D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05E7E-08B5-4A42-BC52-1F161000D5D5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07E7-1894-49DB-84D8-19C44747B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D056F-2D55-41B6-ACEA-17B8906DC000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27DE0-FA27-4365-BEBC-20654C8E6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F68D5-D36A-436A-924C-D9472E40F59B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5A7F-A2FB-41AF-903E-D5B87AC32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8E4377-4E34-46E4-A83B-B039398F4258}" type="datetimeFigureOut">
              <a:rPr lang="ru-RU"/>
              <a:pPr>
                <a:defRPr/>
              </a:pPr>
              <a:t>25.08.2013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889A11-0DF8-46BE-821E-33BD4AB2B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  <p:sldLayoutId id="214748366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emc.komi.com/04/003/08/img/001.jpg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rn-fareast.ucoz.ru/_ph/4/2/892385286.jpg" TargetMode="External"/><Relationship Id="rId2" Type="http://schemas.openxmlformats.org/officeDocument/2006/relationships/hyperlink" Target="http://www.liveinternet.ru/users/3596969/post137084020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rambler.ru/search?query=%D0%BF%D1%80%D0%BE%D1%82%D0%BE%D0%BF%D0%BE%D0%BF+%D0%90%D0%B2%D0%B2%D0%B0%D0%BA%D1%83%D0%BC" TargetMode="External"/><Relationship Id="rId5" Type="http://schemas.openxmlformats.org/officeDocument/2006/relationships/hyperlink" Target="http://s51.radikal.ru/i133/1103/8b/ceae795890b8.jpg" TargetMode="External"/><Relationship Id="rId4" Type="http://schemas.openxmlformats.org/officeDocument/2006/relationships/hyperlink" Target="http://perestal.ru/wp-content/uploads/2013/01/tishayshiy.jpe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ruslania.com/pictures/big/9785170647859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6238" y="908050"/>
            <a:ext cx="8389937" cy="2087563"/>
          </a:xfrm>
          <a:solidFill>
            <a:schemeClr val="tx2"/>
          </a:solidFill>
          <a:ln w="57150">
            <a:solidFill>
              <a:srgbClr val="000000"/>
            </a:solidFill>
          </a:ln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endParaRPr lang="ru-RU" sz="4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4000" b="1" dirty="0" smtClean="0">
                <a:solidFill>
                  <a:srgbClr val="FFFF00"/>
                </a:solidFill>
              </a:rPr>
              <a:t>  Тема:</a:t>
            </a:r>
            <a:r>
              <a:rPr lang="ru-RU" sz="4000" b="1" dirty="0" smtClean="0">
                <a:solidFill>
                  <a:srgbClr val="FFFF00"/>
                </a:solidFill>
                <a:latin typeface="Arial" charset="0"/>
              </a:rPr>
              <a:t> Власть и церковь. Церковный раскол.</a:t>
            </a:r>
            <a:endParaRPr lang="ru-RU" sz="3600" b="1" dirty="0" smtClean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6386" name="AutoShape 6"/>
          <p:cNvSpPr>
            <a:spLocks noChangeArrowheads="1"/>
          </p:cNvSpPr>
          <p:nvPr/>
        </p:nvSpPr>
        <p:spPr bwMode="auto">
          <a:xfrm>
            <a:off x="179388" y="115888"/>
            <a:ext cx="8713787" cy="7207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История Россия, 7 класс</a:t>
            </a:r>
          </a:p>
        </p:txBody>
      </p:sp>
      <p:pic>
        <p:nvPicPr>
          <p:cNvPr id="16390" name="Picture 6" descr="89238528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3284538"/>
            <a:ext cx="1873250" cy="3095625"/>
          </a:xfrm>
          <a:prstGeom prst="rect">
            <a:avLst/>
          </a:prstGeom>
          <a:noFill/>
        </p:spPr>
      </p:pic>
      <p:pic>
        <p:nvPicPr>
          <p:cNvPr id="16391" name="Picture 11" descr="Рисунок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716338"/>
            <a:ext cx="3455988" cy="2222500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6"/>
          <p:cNvSpPr>
            <a:spLocks noGrp="1"/>
          </p:cNvSpPr>
          <p:nvPr>
            <p:ph type="body" sz="half" idx="2"/>
          </p:nvPr>
        </p:nvSpPr>
        <p:spPr>
          <a:xfrm>
            <a:off x="4284663" y="1268413"/>
            <a:ext cx="4608512" cy="54006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b="1" smtClean="0"/>
              <a:t>С юных лет посвятив себя церкви, он был активным сторонником и праведником благочестивого образа жизни. Реформы Никона он воспринял резко отрицательно. За свои взгляды он был лишен места в московском Казанском соборе, а затем арестован и заключен в монастырь. </a:t>
            </a:r>
            <a:endParaRPr lang="ru-RU" sz="2000" smtClean="0"/>
          </a:p>
        </p:txBody>
      </p:sp>
      <p:sp>
        <p:nvSpPr>
          <p:cNvPr id="23555" name="AutoShape 6"/>
          <p:cNvSpPr>
            <a:spLocks noChangeArrowheads="1"/>
          </p:cNvSpPr>
          <p:nvPr/>
        </p:nvSpPr>
        <p:spPr bwMode="auto">
          <a:xfrm>
            <a:off x="214313" y="188913"/>
            <a:ext cx="8605837" cy="936625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Протопоп Аввакум:</a:t>
            </a:r>
          </a:p>
        </p:txBody>
      </p:sp>
      <p:sp>
        <p:nvSpPr>
          <p:cNvPr id="23556" name="Rectangle 10"/>
          <p:cNvSpPr>
            <a:spLocks noChangeArrowheads="1"/>
          </p:cNvSpPr>
          <p:nvPr/>
        </p:nvSpPr>
        <p:spPr bwMode="auto">
          <a:xfrm>
            <a:off x="755650" y="6165850"/>
            <a:ext cx="3168650" cy="503238"/>
          </a:xfrm>
          <a:prstGeom prst="rect">
            <a:avLst/>
          </a:prstGeom>
          <a:solidFill>
            <a:srgbClr val="FFFF99"/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Протопоп Аввакум</a:t>
            </a:r>
          </a:p>
        </p:txBody>
      </p:sp>
      <p:pic>
        <p:nvPicPr>
          <p:cNvPr id="23561" name="Picture 9" descr="6532e1e682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268413"/>
            <a:ext cx="3290888" cy="492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/>
          <p:cNvSpPr>
            <a:spLocks noGrp="1"/>
          </p:cNvSpPr>
          <p:nvPr>
            <p:ph type="body" sz="half" idx="2"/>
          </p:nvPr>
        </p:nvSpPr>
        <p:spPr>
          <a:xfrm>
            <a:off x="4572000" y="1268413"/>
            <a:ext cx="4321175" cy="51847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b="1" smtClean="0"/>
              <a:t>В 1664 году он  вернулся в Москву, где царь и другие знакомые тщетно убеждали его смириться с церковной реформой. За свой отказ на церковном Соборе 1666-1667 годов Аввакум был предан церковному проклятию и расстрижен из священников, а затем вновь заключен в темницу</a:t>
            </a:r>
            <a:r>
              <a:rPr lang="ru-RU" sz="2400" smtClean="0"/>
              <a:t>. </a:t>
            </a:r>
          </a:p>
        </p:txBody>
      </p:sp>
      <p:sp>
        <p:nvSpPr>
          <p:cNvPr id="24579" name="AutoShape 6"/>
          <p:cNvSpPr>
            <a:spLocks noChangeArrowheads="1"/>
          </p:cNvSpPr>
          <p:nvPr/>
        </p:nvSpPr>
        <p:spPr bwMode="auto">
          <a:xfrm>
            <a:off x="214313" y="188913"/>
            <a:ext cx="8605837" cy="936625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Протопоп Аввакум:</a:t>
            </a:r>
          </a:p>
        </p:txBody>
      </p:sp>
      <p:pic>
        <p:nvPicPr>
          <p:cNvPr id="24581" name="Picture 2" descr="Картинка 37 из 80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268413"/>
            <a:ext cx="4276725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z="4000" b="1" smtClean="0"/>
              <a:t>Вопросы на стр. 60</a:t>
            </a:r>
          </a:p>
        </p:txBody>
      </p:sp>
      <p:sp>
        <p:nvSpPr>
          <p:cNvPr id="34820" name="AutoShape 6"/>
          <p:cNvSpPr>
            <a:spLocks noGrp="1" noChangeArrowheads="1"/>
          </p:cNvSpPr>
          <p:nvPr>
            <p:ph type="title"/>
          </p:nvPr>
        </p:nvSpPr>
        <p:spPr bwMode="auto">
          <a:prstGeom prst="bevel">
            <a:avLst>
              <a:gd name="adj" fmla="val 12500"/>
            </a:avLst>
          </a:prstGeom>
          <a:solidFill>
            <a:srgbClr val="969696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FFFF00"/>
                </a:solidFill>
                <a:effectLst/>
              </a:rPr>
              <a:t>Подведём итог урока: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2060575"/>
            <a:ext cx="8229600" cy="3900488"/>
          </a:xfrm>
          <a:gradFill rotWithShape="1">
            <a:gsLst>
              <a:gs pos="0">
                <a:srgbClr val="3B3B3B"/>
              </a:gs>
              <a:gs pos="100000">
                <a:srgbClr val="7F7F7F"/>
              </a:gs>
            </a:gsLst>
            <a:lin ang="5400000" scaled="1"/>
          </a:gradFill>
          <a:ln w="57150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chemeClr val="bg1"/>
                </a:solidFill>
              </a:rPr>
              <a:t>§  </a:t>
            </a:r>
            <a:r>
              <a:rPr lang="ru-RU" sz="5400" b="1" smtClean="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7</a:t>
            </a:r>
            <a:r>
              <a:rPr lang="ru-RU" sz="5400" b="1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ru-RU" sz="5400" b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записи, </a:t>
            </a:r>
            <a:r>
              <a:rPr lang="ru-RU" sz="5400" b="1" smtClean="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вопросы</a:t>
            </a:r>
            <a:r>
              <a:rPr lang="ru-RU" sz="5400" b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раб. тетрадь, </a:t>
            </a:r>
            <a:r>
              <a:rPr lang="ru-RU" sz="5400" b="1" smtClean="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повторить </a:t>
            </a:r>
            <a:r>
              <a:rPr lang="ru-RU" sz="5400" b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определения.</a:t>
            </a:r>
          </a:p>
        </p:txBody>
      </p:sp>
      <p:sp>
        <p:nvSpPr>
          <p:cNvPr id="29698" name="AutoShape 6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100" b="1">
                <a:solidFill>
                  <a:srgbClr val="FFFF00"/>
                </a:solidFill>
              </a:rPr>
              <a:t>Домашнее задание:</a:t>
            </a:r>
          </a:p>
        </p:txBody>
      </p:sp>
      <p:pic>
        <p:nvPicPr>
          <p:cNvPr id="4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9810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ru-RU" sz="1600" dirty="0" smtClean="0">
                <a:hlinkClick r:id="rId2"/>
              </a:rPr>
              <a:t>http://www.liveinternet.ru/users/3596969/post137084020/</a:t>
            </a:r>
            <a:endParaRPr lang="ru-RU" sz="1600" dirty="0" smtClean="0"/>
          </a:p>
          <a:p>
            <a:pPr>
              <a:buFontTx/>
              <a:buChar char="•"/>
            </a:pPr>
            <a:r>
              <a:rPr lang="ru-RU" sz="1600" dirty="0" smtClean="0">
                <a:hlinkClick r:id="rId3"/>
              </a:rPr>
              <a:t>http://srn-fareast.ucoz.ru/_ph/4/2/892385286.jpg</a:t>
            </a:r>
            <a:endParaRPr lang="ru-RU" sz="1600" dirty="0" smtClean="0"/>
          </a:p>
          <a:p>
            <a:pPr>
              <a:buFontTx/>
              <a:buChar char="•"/>
            </a:pPr>
            <a:r>
              <a:rPr lang="ru-RU" sz="1600" dirty="0" smtClean="0">
                <a:hlinkClick r:id="rId4"/>
              </a:rPr>
              <a:t>http://perestal.ru/wp-content/uploads/2013/01/tishayshiy.jpeg</a:t>
            </a:r>
            <a:endParaRPr lang="ru-RU" sz="1600" dirty="0" smtClean="0"/>
          </a:p>
          <a:p>
            <a:pPr>
              <a:buFontTx/>
              <a:buChar char="•"/>
            </a:pPr>
            <a:r>
              <a:rPr lang="ru-RU" sz="1600" dirty="0" smtClean="0">
                <a:hlinkClick r:id="rId5"/>
              </a:rPr>
              <a:t>http://s51.radikal.ru/i133/1103/8b/ceae795890b8.jpg</a:t>
            </a:r>
            <a:endParaRPr lang="ru-RU" sz="1600" dirty="0" smtClean="0"/>
          </a:p>
          <a:p>
            <a:pPr>
              <a:buFontTx/>
              <a:buChar char="•"/>
            </a:pPr>
            <a:r>
              <a:rPr lang="ru-RU" sz="1600" dirty="0" smtClean="0">
                <a:hlinkClick r:id="rId6"/>
              </a:rPr>
              <a:t>http://images.rambler.ru/search?query=%D0%BF%D1%80%D0%BE%D1%82%D0%BE%D0%BF%D0%BE%D0%BF+%D0%90%D0%B2%D0%B2%D0%B0%D0%BA%D1%83%D0%BC</a:t>
            </a:r>
            <a:r>
              <a:rPr lang="ru-RU" dirty="0" smtClean="0"/>
              <a:t> </a:t>
            </a:r>
            <a:endParaRPr lang="ru-RU" sz="1600" dirty="0" smtClean="0"/>
          </a:p>
          <a:p>
            <a:pPr>
              <a:buFontTx/>
              <a:buChar char="•"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  <a:r>
              <a:rPr lang="ru-RU" sz="1600" b="1" dirty="0" smtClean="0"/>
              <a:t>                              </a:t>
            </a:r>
          </a:p>
        </p:txBody>
      </p:sp>
      <p:sp>
        <p:nvSpPr>
          <p:cNvPr id="31748" name="AutoShape 6"/>
          <p:cNvSpPr>
            <a:spLocks noGrp="1" noChangeArrowheads="1"/>
          </p:cNvSpPr>
          <p:nvPr>
            <p:ph type="title" idx="4294967295"/>
          </p:nvPr>
        </p:nvSpPr>
        <p:spPr bwMode="auto">
          <a:prstGeom prst="bevel">
            <a:avLst>
              <a:gd name="adj" fmla="val 12500"/>
            </a:avLst>
          </a:prstGeom>
          <a:solidFill>
            <a:srgbClr val="969696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</a:rPr>
              <a:t>Интернет-ресурсы:</a:t>
            </a:r>
          </a:p>
        </p:txBody>
      </p:sp>
      <p:sp>
        <p:nvSpPr>
          <p:cNvPr id="30723" name="AutoShape 4"/>
          <p:cNvSpPr>
            <a:spLocks noChangeArrowheads="1"/>
          </p:cNvSpPr>
          <p:nvPr/>
        </p:nvSpPr>
        <p:spPr bwMode="auto">
          <a:xfrm>
            <a:off x="2339975" y="5013325"/>
            <a:ext cx="6624638" cy="1655763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Антоненкова Анжелика Викторовна</a:t>
            </a:r>
          </a:p>
          <a:p>
            <a:pPr algn="ctr"/>
            <a:r>
              <a:rPr lang="ru-RU" sz="2000" b="1"/>
              <a:t>Учитель истории 1 категории</a:t>
            </a:r>
          </a:p>
          <a:p>
            <a:pPr algn="ctr"/>
            <a:r>
              <a:rPr lang="ru-RU" sz="2000" b="1"/>
              <a:t>МОУ Будинская ООШ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1"/>
          </p:nvPr>
        </p:nvSpPr>
        <p:spPr>
          <a:xfrm>
            <a:off x="250825" y="1125538"/>
            <a:ext cx="8713788" cy="5183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/>
              <a:t>1.Церковь после Смуты.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2.Патриарх Филарет.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3.Реформа патриарха Никона.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4. Усиление разногласий между церковной и светской властью.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5. Церковный собор 1666-1667 гг.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/>
              <a:t>6.Протопоп Аввакум.</a:t>
            </a:r>
          </a:p>
        </p:txBody>
      </p:sp>
      <p:sp>
        <p:nvSpPr>
          <p:cNvPr id="17410" name="AutoShape 4"/>
          <p:cNvSpPr>
            <a:spLocks noChangeArrowheads="1"/>
          </p:cNvSpPr>
          <p:nvPr/>
        </p:nvSpPr>
        <p:spPr bwMode="auto">
          <a:xfrm>
            <a:off x="214313" y="188913"/>
            <a:ext cx="8713787" cy="792162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FF00"/>
                </a:solidFill>
              </a:rPr>
              <a:t>План урока: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4"/>
          <p:cNvSpPr>
            <a:spLocks noChangeArrowheads="1"/>
          </p:cNvSpPr>
          <p:nvPr/>
        </p:nvSpPr>
        <p:spPr bwMode="auto">
          <a:xfrm>
            <a:off x="250825" y="188913"/>
            <a:ext cx="8677275" cy="1008062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FF00"/>
                </a:solidFill>
              </a:rPr>
              <a:t>Патриарх Филарет:</a:t>
            </a:r>
          </a:p>
        </p:txBody>
      </p:sp>
      <p:sp>
        <p:nvSpPr>
          <p:cNvPr id="18434" name="Rectangle 6"/>
          <p:cNvSpPr>
            <a:spLocks noGrp="1"/>
          </p:cNvSpPr>
          <p:nvPr>
            <p:ph type="body" sz="half" idx="4294967295"/>
          </p:nvPr>
        </p:nvSpPr>
        <p:spPr>
          <a:xfrm>
            <a:off x="3635375" y="1412875"/>
            <a:ext cx="5508625" cy="48958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/>
              <a:t>После 8-ми летнего пребывания в польском плену отец царя Михаила митрополит Филарет в 1619 году возвратился в Москву. Участники церковного Собора избрали его новым патриархом Московским и всея Руси. При нем роль и значение церкви в жизни государства значительно возросли. </a:t>
            </a:r>
          </a:p>
        </p:txBody>
      </p:sp>
      <p:sp>
        <p:nvSpPr>
          <p:cNvPr id="18436" name="AutoShape 9"/>
          <p:cNvSpPr>
            <a:spLocks noChangeArrowheads="1"/>
          </p:cNvSpPr>
          <p:nvPr/>
        </p:nvSpPr>
        <p:spPr bwMode="auto">
          <a:xfrm>
            <a:off x="250825" y="5661025"/>
            <a:ext cx="3313113" cy="5048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Патриарх Филарет</a:t>
            </a:r>
          </a:p>
        </p:txBody>
      </p:sp>
      <p:pic>
        <p:nvPicPr>
          <p:cNvPr id="18438" name="Picture 6" descr="aHR0cDovL2ltZy1mb3RraS55YW5kZXgucnUvZ2V0LzU0MDkvMzgyMjkwNjEuNWEvMF81Y2QxN19jNTllNjYxY19YTA==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484313"/>
            <a:ext cx="3336925" cy="4176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11" descr="Рисунок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038350"/>
            <a:ext cx="4321175" cy="2779713"/>
          </a:xfrm>
          <a:noFill/>
          <a:ln w="44450">
            <a:solidFill>
              <a:schemeClr val="tx1"/>
            </a:solidFill>
          </a:ln>
        </p:spPr>
      </p:pic>
      <p:sp>
        <p:nvSpPr>
          <p:cNvPr id="31750" name="AutoShap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8229600" cy="1143000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smtClean="0">
                <a:ln>
                  <a:noFill/>
                </a:ln>
                <a:solidFill>
                  <a:srgbClr val="FFFF00"/>
                </a:solidFill>
                <a:effectLst/>
              </a:rPr>
              <a:t>Реформа патриарха Никона: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4716463" y="1484313"/>
            <a:ext cx="4248150" cy="5113337"/>
          </a:xfrm>
          <a:prstGeom prst="rect">
            <a:avLst/>
          </a:prstGeom>
          <a:solidFill>
            <a:srgbClr val="FFFF99"/>
          </a:solidFill>
          <a:ln w="412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В середине 17 века </a:t>
            </a:r>
          </a:p>
          <a:p>
            <a:pPr algn="ctr"/>
            <a:r>
              <a:rPr lang="ru-RU" sz="2400" b="1"/>
              <a:t>стало ясно, </a:t>
            </a:r>
          </a:p>
          <a:p>
            <a:pPr algn="ctr"/>
            <a:r>
              <a:rPr lang="ru-RU" sz="2400" b="1"/>
              <a:t>что в русских </a:t>
            </a:r>
          </a:p>
          <a:p>
            <a:pPr algn="ctr"/>
            <a:r>
              <a:rPr lang="ru-RU" sz="2400" b="1"/>
              <a:t>церковных книгах, </a:t>
            </a:r>
          </a:p>
          <a:p>
            <a:pPr algn="ctr"/>
            <a:r>
              <a:rPr lang="ru-RU" sz="2400" b="1"/>
              <a:t>переписывающихся </a:t>
            </a:r>
          </a:p>
          <a:p>
            <a:pPr algn="ctr"/>
            <a:r>
              <a:rPr lang="ru-RU" sz="2400" b="1"/>
              <a:t>от руки </a:t>
            </a:r>
          </a:p>
          <a:p>
            <a:pPr algn="ctr"/>
            <a:r>
              <a:rPr lang="ru-RU" sz="2400" b="1"/>
              <a:t>из века в век, </a:t>
            </a:r>
          </a:p>
          <a:p>
            <a:pPr algn="ctr"/>
            <a:r>
              <a:rPr lang="ru-RU" sz="2400" b="1"/>
              <a:t>имеется много описок и </a:t>
            </a:r>
          </a:p>
          <a:p>
            <a:pPr algn="ctr"/>
            <a:r>
              <a:rPr lang="ru-RU" sz="2400" b="1"/>
              <a:t>искажений текста </a:t>
            </a:r>
          </a:p>
          <a:p>
            <a:pPr algn="ctr"/>
            <a:r>
              <a:rPr lang="ru-RU" sz="2400" b="1"/>
              <a:t>в сравнении </a:t>
            </a:r>
          </a:p>
          <a:p>
            <a:pPr algn="ctr"/>
            <a:r>
              <a:rPr lang="ru-RU" sz="2400" b="1"/>
              <a:t>с оригиналом. </a:t>
            </a: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179388" y="4941888"/>
            <a:ext cx="4248150" cy="10795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А.Иванов.</a:t>
            </a:r>
          </a:p>
          <a:p>
            <a:pPr algn="ctr"/>
            <a:r>
              <a:rPr lang="ru-RU" sz="2400" b="1"/>
              <a:t>Во времена раскола.</a:t>
            </a:r>
          </a:p>
          <a:p>
            <a:pPr algn="ctr"/>
            <a:endParaRPr lang="ru-RU" sz="24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AutoShape 6"/>
          <p:cNvSpPr>
            <a:spLocks noGrp="1" noChangeArrowheads="1"/>
          </p:cNvSpPr>
          <p:nvPr>
            <p:ph type="title"/>
          </p:nvPr>
        </p:nvSpPr>
        <p:spPr bwMode="auto">
          <a:prstGeom prst="bevel">
            <a:avLst>
              <a:gd name="adj" fmla="val 12500"/>
            </a:avLst>
          </a:prstGeom>
          <a:solidFill>
            <a:srgbClr val="969696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smtClean="0">
                <a:ln>
                  <a:noFill/>
                </a:ln>
                <a:solidFill>
                  <a:srgbClr val="FFFF00"/>
                </a:solidFill>
                <a:effectLst/>
              </a:rPr>
              <a:t>Реформа патриарха Никона:</a:t>
            </a: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323850" y="1557338"/>
            <a:ext cx="4248150" cy="2159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412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Одни предлагали </a:t>
            </a:r>
          </a:p>
          <a:p>
            <a:pPr algn="ctr"/>
            <a:r>
              <a:rPr lang="ru-RU" sz="2400" b="1"/>
              <a:t>исправить церковные</a:t>
            </a:r>
          </a:p>
          <a:p>
            <a:pPr algn="ctr"/>
            <a:r>
              <a:rPr lang="ru-RU" sz="2400" b="1"/>
              <a:t> книги и обряды, </a:t>
            </a:r>
          </a:p>
          <a:p>
            <a:pPr algn="ctr"/>
            <a:r>
              <a:rPr lang="ru-RU" sz="2400" b="1"/>
              <a:t>вернувшись к </a:t>
            </a:r>
          </a:p>
          <a:p>
            <a:pPr algn="ctr"/>
            <a:r>
              <a:rPr lang="ru-RU" sz="2400" b="1"/>
              <a:t>древнерусским обрядам.</a:t>
            </a:r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4716463" y="4365625"/>
            <a:ext cx="4176712" cy="22320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412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 </a:t>
            </a:r>
            <a:r>
              <a:rPr lang="ru-RU" sz="2400" b="1"/>
              <a:t>Другие считали, </a:t>
            </a:r>
          </a:p>
          <a:p>
            <a:pPr algn="ctr"/>
            <a:r>
              <a:rPr lang="ru-RU" sz="2400" b="1"/>
              <a:t>что следует обратиться</a:t>
            </a:r>
          </a:p>
          <a:p>
            <a:pPr algn="ctr"/>
            <a:r>
              <a:rPr lang="ru-RU" sz="2400" b="1"/>
              <a:t> к самим греческим</a:t>
            </a:r>
          </a:p>
          <a:p>
            <a:pPr algn="ctr"/>
            <a:r>
              <a:rPr lang="ru-RU" sz="2400" b="1"/>
              <a:t>источникам, </a:t>
            </a:r>
          </a:p>
          <a:p>
            <a:pPr algn="ctr"/>
            <a:r>
              <a:rPr lang="ru-RU" sz="2400" b="1"/>
              <a:t>с которых </a:t>
            </a:r>
          </a:p>
          <a:p>
            <a:pPr algn="ctr"/>
            <a:r>
              <a:rPr lang="ru-RU" sz="2400" b="1"/>
              <a:t>они переписывались</a:t>
            </a:r>
            <a:r>
              <a:rPr lang="ru-RU"/>
              <a:t> </a:t>
            </a:r>
          </a:p>
        </p:txBody>
      </p:sp>
      <p:sp>
        <p:nvSpPr>
          <p:cNvPr id="6" name="Молния 5"/>
          <p:cNvSpPr>
            <a:spLocks noChangeArrowheads="1"/>
          </p:cNvSpPr>
          <p:nvPr/>
        </p:nvSpPr>
        <p:spPr bwMode="auto">
          <a:xfrm>
            <a:off x="4114800" y="3644900"/>
            <a:ext cx="914400" cy="914400"/>
          </a:xfrm>
          <a:prstGeom prst="lightningBolt">
            <a:avLst/>
          </a:prstGeom>
          <a:solidFill>
            <a:srgbClr val="FF0000"/>
          </a:solidFill>
          <a:ln w="317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/>
          </p:cNvSpPr>
          <p:nvPr>
            <p:ph type="body" sz="half" idx="4294967295"/>
          </p:nvPr>
        </p:nvSpPr>
        <p:spPr>
          <a:xfrm>
            <a:off x="3708400" y="1268413"/>
            <a:ext cx="5256213" cy="3744912"/>
          </a:xfrm>
        </p:spPr>
        <p:txBody>
          <a:bodyPr/>
          <a:lstStyle/>
          <a:p>
            <a:pPr eaLnBrk="1" hangingPunct="1"/>
            <a:r>
              <a:rPr lang="ru-RU" sz="3200" b="1" smtClean="0"/>
              <a:t>Из семьи мордовских крестьян</a:t>
            </a:r>
          </a:p>
          <a:p>
            <a:pPr eaLnBrk="1" hangingPunct="1"/>
            <a:r>
              <a:rPr lang="ru-RU" sz="3200" b="1" smtClean="0"/>
              <a:t>Сельский священник</a:t>
            </a:r>
          </a:p>
          <a:p>
            <a:pPr eaLnBrk="1" hangingPunct="1"/>
            <a:r>
              <a:rPr lang="ru-RU" sz="3200" b="1" smtClean="0"/>
              <a:t>Монах</a:t>
            </a:r>
          </a:p>
          <a:p>
            <a:pPr eaLnBrk="1" hangingPunct="1"/>
            <a:r>
              <a:rPr lang="ru-RU" sz="3200" b="1" smtClean="0"/>
              <a:t>Архимандрит Новоспасского монастыря</a:t>
            </a:r>
          </a:p>
          <a:p>
            <a:pPr eaLnBrk="1" hangingPunct="1"/>
            <a:r>
              <a:rPr lang="ru-RU" sz="3200" b="1" smtClean="0"/>
              <a:t>Патриарх (1651 -1666)</a:t>
            </a:r>
          </a:p>
          <a:p>
            <a:pPr>
              <a:buFont typeface="Wingdings 2" pitchFamily="18" charset="2"/>
              <a:buNone/>
            </a:pPr>
            <a:endParaRPr lang="ru-RU" sz="3200" b="1" smtClean="0"/>
          </a:p>
        </p:txBody>
      </p:sp>
      <p:sp>
        <p:nvSpPr>
          <p:cNvPr id="19458" name="AutoShape 6"/>
          <p:cNvSpPr>
            <a:spLocks noChangeArrowheads="1"/>
          </p:cNvSpPr>
          <p:nvPr/>
        </p:nvSpPr>
        <p:spPr bwMode="auto">
          <a:xfrm>
            <a:off x="214313" y="188913"/>
            <a:ext cx="8605837" cy="936625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Реформа патриарха Никона:</a:t>
            </a:r>
          </a:p>
        </p:txBody>
      </p:sp>
      <p:pic>
        <p:nvPicPr>
          <p:cNvPr id="19462" name="Picture 6" descr="8923852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2916237" cy="5329237"/>
          </a:xfrm>
          <a:prstGeom prst="rect">
            <a:avLst/>
          </a:prstGeom>
          <a:noFill/>
        </p:spPr>
      </p:pic>
      <p:sp>
        <p:nvSpPr>
          <p:cNvPr id="19464" name="AutoShape 9"/>
          <p:cNvSpPr>
            <a:spLocks noChangeArrowheads="1"/>
          </p:cNvSpPr>
          <p:nvPr/>
        </p:nvSpPr>
        <p:spPr bwMode="auto">
          <a:xfrm>
            <a:off x="250825" y="5949950"/>
            <a:ext cx="3240088" cy="725488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Патриарх Никон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6"/>
          <p:cNvSpPr>
            <a:spLocks noChangeArrowheads="1"/>
          </p:cNvSpPr>
          <p:nvPr/>
        </p:nvSpPr>
        <p:spPr bwMode="auto">
          <a:xfrm>
            <a:off x="268288" y="188913"/>
            <a:ext cx="8605837" cy="936625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Реформа патриарха Никона:</a:t>
            </a:r>
          </a:p>
        </p:txBody>
      </p:sp>
      <p:sp>
        <p:nvSpPr>
          <p:cNvPr id="20484" name="AutoShape 9"/>
          <p:cNvSpPr>
            <a:spLocks noChangeArrowheads="1"/>
          </p:cNvSpPr>
          <p:nvPr/>
        </p:nvSpPr>
        <p:spPr bwMode="auto">
          <a:xfrm>
            <a:off x="468313" y="5949950"/>
            <a:ext cx="3240087" cy="725488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Патриарх Никон </a:t>
            </a:r>
          </a:p>
        </p:txBody>
      </p:sp>
      <p:pic>
        <p:nvPicPr>
          <p:cNvPr id="20486" name="Picture 2" descr="Картинка 54 из 2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268413"/>
            <a:ext cx="2914650" cy="4608512"/>
          </a:xfrm>
          <a:prstGeom prst="rect">
            <a:avLst/>
          </a:prstGeom>
          <a:noFill/>
          <a:ln w="412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3995738" y="1484313"/>
            <a:ext cx="3313112" cy="1368425"/>
          </a:xfrm>
          <a:prstGeom prst="chevron">
            <a:avLst>
              <a:gd name="adj" fmla="val 60528"/>
            </a:avLst>
          </a:prstGeom>
          <a:solidFill>
            <a:srgbClr val="FFCC99"/>
          </a:solidFill>
          <a:ln w="349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Крещение </a:t>
            </a:r>
          </a:p>
          <a:p>
            <a:pPr algn="ctr"/>
            <a:r>
              <a:rPr lang="ru-RU" sz="2400" b="1"/>
              <a:t>тремя </a:t>
            </a:r>
          </a:p>
          <a:p>
            <a:pPr algn="ctr"/>
            <a:r>
              <a:rPr lang="ru-RU" sz="2400" b="1"/>
              <a:t>пальцами;</a:t>
            </a:r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3995738" y="3068638"/>
            <a:ext cx="3671887" cy="1512887"/>
          </a:xfrm>
          <a:prstGeom prst="chevron">
            <a:avLst>
              <a:gd name="adj" fmla="val 60677"/>
            </a:avLst>
          </a:prstGeom>
          <a:solidFill>
            <a:srgbClr val="FFCC99"/>
          </a:solidFill>
          <a:ln w="349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Поясные</a:t>
            </a:r>
          </a:p>
          <a:p>
            <a:pPr algn="ctr"/>
            <a:r>
              <a:rPr lang="ru-RU" sz="2400" b="1"/>
              <a:t> поклоны</a:t>
            </a:r>
          </a:p>
          <a:p>
            <a:pPr algn="ctr"/>
            <a:r>
              <a:rPr lang="ru-RU" sz="2400" b="1"/>
              <a:t>    вместо земных</a:t>
            </a:r>
            <a:r>
              <a:rPr lang="ru-RU"/>
              <a:t> </a:t>
            </a:r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3779838" y="4797425"/>
            <a:ext cx="3960812" cy="1727200"/>
          </a:xfrm>
          <a:prstGeom prst="chevron">
            <a:avLst>
              <a:gd name="adj" fmla="val 57330"/>
            </a:avLst>
          </a:prstGeom>
          <a:solidFill>
            <a:srgbClr val="FFCC99"/>
          </a:solidFill>
          <a:ln w="349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Исправлены </a:t>
            </a:r>
          </a:p>
          <a:p>
            <a:pPr algn="ctr"/>
            <a:r>
              <a:rPr lang="ru-RU" sz="2400" b="1"/>
              <a:t>          по греческим </a:t>
            </a:r>
          </a:p>
          <a:p>
            <a:pPr algn="ctr"/>
            <a:r>
              <a:rPr lang="ru-RU" sz="2400" b="1"/>
              <a:t>         образцам иконы</a:t>
            </a:r>
          </a:p>
          <a:p>
            <a:pPr algn="ctr"/>
            <a:r>
              <a:rPr lang="ru-RU" sz="2400" b="1"/>
              <a:t> и церковные книги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6"/>
          <p:cNvSpPr>
            <a:spLocks noChangeArrowheads="1"/>
          </p:cNvSpPr>
          <p:nvPr/>
        </p:nvSpPr>
        <p:spPr bwMode="auto">
          <a:xfrm>
            <a:off x="214313" y="188913"/>
            <a:ext cx="8605837" cy="1223962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Усиление разногласий между церковной </a:t>
            </a:r>
            <a:endParaRPr lang="ru-RU" sz="2800" b="1">
              <a:solidFill>
                <a:srgbClr val="FFFF0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800" b="1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светской властью</a:t>
            </a:r>
            <a:r>
              <a:rPr lang="ru-RU" sz="4400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6" name="Молния 5"/>
          <p:cNvSpPr>
            <a:spLocks noChangeArrowheads="1"/>
          </p:cNvSpPr>
          <p:nvPr/>
        </p:nvSpPr>
        <p:spPr bwMode="auto">
          <a:xfrm rot="-1921141">
            <a:off x="3890963" y="3028950"/>
            <a:ext cx="1223962" cy="2232025"/>
          </a:xfrm>
          <a:prstGeom prst="lightningBolt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21511" name="Picture 7" descr="tishayshiy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557338"/>
            <a:ext cx="2747963" cy="3671887"/>
          </a:xfrm>
          <a:prstGeom prst="rect">
            <a:avLst/>
          </a:prstGeom>
          <a:noFill/>
        </p:spPr>
      </p:pic>
      <p:pic>
        <p:nvPicPr>
          <p:cNvPr id="21513" name="Picture 9" descr="Patriarx_Niko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852738"/>
            <a:ext cx="2779713" cy="3717925"/>
          </a:xfrm>
          <a:prstGeom prst="rect">
            <a:avLst/>
          </a:prstGeom>
          <a:noFill/>
        </p:spPr>
      </p:pic>
      <p:sp>
        <p:nvSpPr>
          <p:cNvPr id="7" name="Блок-схема: подготовка 6"/>
          <p:cNvSpPr>
            <a:spLocks noChangeArrowheads="1"/>
          </p:cNvSpPr>
          <p:nvPr/>
        </p:nvSpPr>
        <p:spPr bwMode="auto">
          <a:xfrm>
            <a:off x="0" y="5373688"/>
            <a:ext cx="3851275" cy="792162"/>
          </a:xfrm>
          <a:prstGeom prst="flowChartPreparation">
            <a:avLst/>
          </a:prstGeom>
          <a:solidFill>
            <a:srgbClr val="FFFF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Georgia" pitchFamily="18" charset="0"/>
                <a:cs typeface="Arial" charset="0"/>
              </a:rPr>
              <a:t>Алексей Михайлович</a:t>
            </a:r>
          </a:p>
        </p:txBody>
      </p:sp>
      <p:sp>
        <p:nvSpPr>
          <p:cNvPr id="2" name="Блок-схема: подготовка 6"/>
          <p:cNvSpPr>
            <a:spLocks noChangeArrowheads="1"/>
          </p:cNvSpPr>
          <p:nvPr/>
        </p:nvSpPr>
        <p:spPr bwMode="auto">
          <a:xfrm>
            <a:off x="5003800" y="1989138"/>
            <a:ext cx="3851275" cy="792162"/>
          </a:xfrm>
          <a:prstGeom prst="flowChartPreparation">
            <a:avLst/>
          </a:prstGeom>
          <a:solidFill>
            <a:srgbClr val="FFFF99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Georgia" pitchFamily="18" charset="0"/>
                <a:cs typeface="Arial" charset="0"/>
              </a:rPr>
              <a:t>Патриарх Никон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8"/>
          <p:cNvSpPr>
            <a:spLocks noGrp="1"/>
          </p:cNvSpPr>
          <p:nvPr>
            <p:ph type="body" sz="half" idx="2"/>
          </p:nvPr>
        </p:nvSpPr>
        <p:spPr>
          <a:xfrm>
            <a:off x="684213" y="1628775"/>
            <a:ext cx="8135937" cy="47529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4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Протопоп</a:t>
            </a:r>
            <a:r>
              <a:rPr lang="ru-RU" sz="4400" b="1" smtClean="0"/>
              <a:t> – обиходное название старшего православного священника </a:t>
            </a:r>
          </a:p>
        </p:txBody>
      </p:sp>
      <p:sp>
        <p:nvSpPr>
          <p:cNvPr id="22532" name="AutoShape 6"/>
          <p:cNvSpPr>
            <a:spLocks noChangeArrowheads="1"/>
          </p:cNvSpPr>
          <p:nvPr/>
        </p:nvSpPr>
        <p:spPr bwMode="auto">
          <a:xfrm>
            <a:off x="214313" y="188913"/>
            <a:ext cx="8605837" cy="936625"/>
          </a:xfrm>
          <a:prstGeom prst="bevel">
            <a:avLst>
              <a:gd name="adj" fmla="val 12500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Протопоп Аввакум: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403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Слайд 2</vt:lpstr>
      <vt:lpstr>Слайд 3</vt:lpstr>
      <vt:lpstr>Реформа патриарха Никона:</vt:lpstr>
      <vt:lpstr>Реформа патриарха Никона:</vt:lpstr>
      <vt:lpstr>Слайд 6</vt:lpstr>
      <vt:lpstr>Слайд 7</vt:lpstr>
      <vt:lpstr>Слайд 8</vt:lpstr>
      <vt:lpstr>Слайд 9</vt:lpstr>
      <vt:lpstr>Слайд 10</vt:lpstr>
      <vt:lpstr>Слайд 11</vt:lpstr>
      <vt:lpstr>Подведём итог урока:</vt:lpstr>
      <vt:lpstr>Слайд 13</vt:lpstr>
      <vt:lpstr>Интернет-ресурсы: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Насфия</dc:creator>
  <cp:lastModifiedBy>Metod-kopilka.ru</cp:lastModifiedBy>
  <cp:revision>31</cp:revision>
  <dcterms:created xsi:type="dcterms:W3CDTF">2012-01-16T15:13:49Z</dcterms:created>
  <dcterms:modified xsi:type="dcterms:W3CDTF">2013-08-25T17:30:17Z</dcterms:modified>
</cp:coreProperties>
</file>