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24B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19901-9FB9-4E66-B316-66B0D6D55C66}" type="datetimeFigureOut">
              <a:rPr lang="ru-RU" smtClean="0"/>
              <a:pPr/>
              <a:t>06.07.2012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8D39C-02FD-4589-9B36-C6F846F039C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19901-9FB9-4E66-B316-66B0D6D55C66}" type="datetimeFigureOut">
              <a:rPr lang="ru-RU" smtClean="0"/>
              <a:pPr/>
              <a:t>06.07.2012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8D39C-02FD-4589-9B36-C6F846F039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19901-9FB9-4E66-B316-66B0D6D55C66}" type="datetimeFigureOut">
              <a:rPr lang="ru-RU" smtClean="0"/>
              <a:pPr/>
              <a:t>06.07.2012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8D39C-02FD-4589-9B36-C6F846F039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19901-9FB9-4E66-B316-66B0D6D55C66}" type="datetimeFigureOut">
              <a:rPr lang="ru-RU" smtClean="0"/>
              <a:pPr/>
              <a:t>06.07.2012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8D39C-02FD-4589-9B36-C6F846F039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19901-9FB9-4E66-B316-66B0D6D55C66}" type="datetimeFigureOut">
              <a:rPr lang="ru-RU" smtClean="0"/>
              <a:pPr/>
              <a:t>06.07.2012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8D39C-02FD-4589-9B36-C6F846F039C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19901-9FB9-4E66-B316-66B0D6D55C66}" type="datetimeFigureOut">
              <a:rPr lang="ru-RU" smtClean="0"/>
              <a:pPr/>
              <a:t>06.07.2012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8D39C-02FD-4589-9B36-C6F846F039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19901-9FB9-4E66-B316-66B0D6D55C66}" type="datetimeFigureOut">
              <a:rPr lang="ru-RU" smtClean="0"/>
              <a:pPr/>
              <a:t>06.07.2012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8D39C-02FD-4589-9B36-C6F846F039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19901-9FB9-4E66-B316-66B0D6D55C66}" type="datetimeFigureOut">
              <a:rPr lang="ru-RU" smtClean="0"/>
              <a:pPr/>
              <a:t>06.07.2012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8D39C-02FD-4589-9B36-C6F846F039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19901-9FB9-4E66-B316-66B0D6D55C66}" type="datetimeFigureOut">
              <a:rPr lang="ru-RU" smtClean="0"/>
              <a:pPr/>
              <a:t>06.07.2012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8D39C-02FD-4589-9B36-C6F846F039C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19901-9FB9-4E66-B316-66B0D6D55C66}" type="datetimeFigureOut">
              <a:rPr lang="ru-RU" smtClean="0"/>
              <a:pPr/>
              <a:t>06.07.2012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8D39C-02FD-4589-9B36-C6F846F039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19901-9FB9-4E66-B316-66B0D6D55C66}" type="datetimeFigureOut">
              <a:rPr lang="ru-RU" smtClean="0"/>
              <a:pPr/>
              <a:t>06.07.2012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8D39C-02FD-4589-9B36-C6F846F039C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E819901-9FB9-4E66-B316-66B0D6D55C66}" type="datetimeFigureOut">
              <a:rPr lang="ru-RU" smtClean="0"/>
              <a:pPr/>
              <a:t>06.07.2012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C08D39C-02FD-4589-9B36-C6F846F039C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509120"/>
            <a:ext cx="7772400" cy="2046089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Надежда Семеновна</a:t>
            </a:r>
            <a:r>
              <a:rPr lang="en-US" sz="2000" dirty="0" smtClean="0"/>
              <a:t> </a:t>
            </a:r>
            <a:r>
              <a:rPr lang="ru-RU" sz="2000" dirty="0" smtClean="0"/>
              <a:t>Сешко,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учитель</a:t>
            </a:r>
            <a:r>
              <a:rPr lang="en-US" sz="2000" dirty="0" smtClean="0"/>
              <a:t> </a:t>
            </a:r>
            <a:r>
              <a:rPr lang="ru-RU" sz="2000" dirty="0" smtClean="0"/>
              <a:t>русского языка и литературы </a:t>
            </a:r>
            <a:br>
              <a:rPr lang="ru-RU" sz="2000" dirty="0" smtClean="0"/>
            </a:br>
            <a:r>
              <a:rPr lang="ru-RU" sz="2000" dirty="0" smtClean="0"/>
              <a:t>лицея № 488  </a:t>
            </a:r>
            <a:br>
              <a:rPr lang="ru-RU" sz="2000" dirty="0" smtClean="0"/>
            </a:br>
            <a:r>
              <a:rPr lang="ru-RU" sz="2000" dirty="0" smtClean="0"/>
              <a:t>Санкт-Петербург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1043608" y="1196752"/>
            <a:ext cx="7848872" cy="3168352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Знатоки русского языка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260648"/>
            <a:ext cx="47749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Конкурс - игра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лако 6"/>
          <p:cNvSpPr/>
          <p:nvPr/>
        </p:nvSpPr>
        <p:spPr>
          <a:xfrm>
            <a:off x="539552" y="1196752"/>
            <a:ext cx="8604448" cy="5661248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Шестиугольник 5"/>
          <p:cNvSpPr/>
          <p:nvPr/>
        </p:nvSpPr>
        <p:spPr>
          <a:xfrm>
            <a:off x="1043608" y="476672"/>
            <a:ext cx="7128792" cy="936104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Знай грамматику!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772816"/>
            <a:ext cx="7602048" cy="4475584"/>
          </a:xfrm>
        </p:spPr>
        <p:txBody>
          <a:bodyPr/>
          <a:lstStyle/>
          <a:p>
            <a:r>
              <a:rPr lang="ru-RU" dirty="0" smtClean="0"/>
              <a:t>От названий городов образуй название жителей.</a:t>
            </a:r>
          </a:p>
          <a:p>
            <a:r>
              <a:rPr lang="ru-RU" b="1" dirty="0" smtClean="0"/>
              <a:t>Петербург, Тула, Одесса, Волгоград, Братск, Архангельск, Псков.</a:t>
            </a:r>
          </a:p>
          <a:p>
            <a:r>
              <a:rPr lang="ru-RU" dirty="0" smtClean="0"/>
              <a:t>Образуй форму родительного падежа.</a:t>
            </a:r>
          </a:p>
          <a:p>
            <a:r>
              <a:rPr lang="ru-RU" b="1" dirty="0" smtClean="0"/>
              <a:t>Абрикосы, сапоги, носки, граммы, рельсы, партизаны, туфли, гусли. 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Забытые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54006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На смену какому слову в конце 19 века пришло название </a:t>
            </a:r>
            <a:r>
              <a:rPr lang="ru-RU" b="1" i="1" dirty="0" smtClean="0"/>
              <a:t>новобранец?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Полтора века назад в русской народной речи употреблялось слово </a:t>
            </a:r>
            <a:r>
              <a:rPr lang="ru-RU" b="1" i="1" dirty="0" smtClean="0"/>
              <a:t>семишник</a:t>
            </a:r>
            <a:r>
              <a:rPr lang="ru-RU" b="1" dirty="0" smtClean="0"/>
              <a:t>. </a:t>
            </a:r>
            <a:r>
              <a:rPr lang="ru-RU" dirty="0" smtClean="0"/>
              <a:t>Монету какого достоинства оно обозначало? </a:t>
            </a:r>
          </a:p>
          <a:p>
            <a:pPr marL="514350" indent="-514350">
              <a:buAutoNum type="arabicPeriod"/>
            </a:pPr>
            <a:r>
              <a:rPr lang="ru-RU" dirty="0" smtClean="0"/>
              <a:t>В русской сказке лиса говорит: «Не обессудь, куманек. Больше потчевать нечем.» </a:t>
            </a:r>
          </a:p>
          <a:p>
            <a:pPr marL="514350" indent="-514350">
              <a:buNone/>
            </a:pPr>
            <a:r>
              <a:rPr lang="ru-RU" dirty="0" smtClean="0"/>
              <a:t>       Что значит </a:t>
            </a:r>
            <a:r>
              <a:rPr lang="ru-RU" b="1" i="1" dirty="0" smtClean="0"/>
              <a:t>не обессудь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5" name="Облако 4"/>
          <p:cNvSpPr/>
          <p:nvPr/>
        </p:nvSpPr>
        <p:spPr>
          <a:xfrm>
            <a:off x="7596336" y="332656"/>
            <a:ext cx="914400" cy="91440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7380312" y="5589240"/>
            <a:ext cx="914400" cy="91440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1259632" y="260648"/>
            <a:ext cx="914400" cy="91440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971600" y="0"/>
            <a:ext cx="8172400" cy="6858000"/>
          </a:xfrm>
          <a:prstGeom prst="flowChartMultidocumen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«Умелец»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340768"/>
            <a:ext cx="7776864" cy="49685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Прочитайте предложения, соблюдая орфоэпические нормы.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Уже и река стала уже, и солнце село, а село далеко.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Без проволочки натянул монтер проволочку.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Огромное пугало всех пугало.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Семена гвоздики похожи на  гвоздики.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Старинный замок был закрыт на замок.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498080" cy="1143000"/>
          </a:xfrm>
        </p:spPr>
        <p:txBody>
          <a:bodyPr/>
          <a:lstStyle/>
          <a:p>
            <a:r>
              <a:rPr lang="ru-RU" dirty="0" smtClean="0"/>
              <a:t>       </a:t>
            </a:r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827584" y="188640"/>
          <a:ext cx="8100392" cy="6336704"/>
        </p:xfrm>
        <a:graphic>
          <a:graphicData uri="http://schemas.openxmlformats.org/presentationml/2006/ole">
            <p:oleObj spid="_x0000_s1026" name="Документ" r:id="rId3" imgW="5938880" imgH="4659352" progId="Word.Document.12">
              <p:embed/>
            </p:oleObj>
          </a:graphicData>
        </a:graphic>
      </p:graphicFrame>
      <p:sp>
        <p:nvSpPr>
          <p:cNvPr id="10" name="Блок-схема: узел 9"/>
          <p:cNvSpPr/>
          <p:nvPr/>
        </p:nvSpPr>
        <p:spPr>
          <a:xfrm>
            <a:off x="8316416" y="404664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8316416" y="1556792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8316416" y="2780928"/>
            <a:ext cx="457200" cy="45720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8316416" y="3861048"/>
            <a:ext cx="457200" cy="45720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8316416" y="5013176"/>
            <a:ext cx="457200" cy="457200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Блок-схема: узел 15"/>
          <p:cNvSpPr/>
          <p:nvPr/>
        </p:nvSpPr>
        <p:spPr>
          <a:xfrm>
            <a:off x="8316416" y="6093296"/>
            <a:ext cx="457200" cy="457200"/>
          </a:xfrm>
          <a:prstGeom prst="flowChartConnector">
            <a:avLst/>
          </a:prstGeom>
          <a:solidFill>
            <a:srgbClr val="B824B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0208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1" y="0"/>
            <a:ext cx="842038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«Как я провел лето»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115617" y="-186704"/>
          <a:ext cx="7056784" cy="6856064"/>
        </p:xfrm>
        <a:graphic>
          <a:graphicData uri="http://schemas.openxmlformats.org/presentationml/2006/ole">
            <p:oleObj spid="_x0000_s2050" name="Документ" r:id="rId3" imgW="5957955" imgH="5938023" progId="Word.Document.12">
              <p:embed/>
            </p:oleObj>
          </a:graphicData>
        </a:graphic>
      </p:graphicFrame>
      <p:sp>
        <p:nvSpPr>
          <p:cNvPr id="5" name="Пятно 2 4"/>
          <p:cNvSpPr/>
          <p:nvPr/>
        </p:nvSpPr>
        <p:spPr>
          <a:xfrm>
            <a:off x="7956376" y="476672"/>
            <a:ext cx="914400" cy="914400"/>
          </a:xfrm>
          <a:prstGeom prst="irregularSeal2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ятно 1 5"/>
          <p:cNvSpPr/>
          <p:nvPr/>
        </p:nvSpPr>
        <p:spPr>
          <a:xfrm>
            <a:off x="7956376" y="2132856"/>
            <a:ext cx="914400" cy="914400"/>
          </a:xfrm>
          <a:prstGeom prst="irregularSeal1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ятно 2 6"/>
          <p:cNvSpPr/>
          <p:nvPr/>
        </p:nvSpPr>
        <p:spPr>
          <a:xfrm>
            <a:off x="7020272" y="3356992"/>
            <a:ext cx="914400" cy="9144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>
            <a:off x="6948264" y="5013176"/>
            <a:ext cx="914400" cy="914400"/>
          </a:xfrm>
          <a:prstGeom prst="irregularSeal1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ятно 2 8"/>
          <p:cNvSpPr/>
          <p:nvPr/>
        </p:nvSpPr>
        <p:spPr>
          <a:xfrm>
            <a:off x="8229600" y="4221088"/>
            <a:ext cx="914400" cy="914400"/>
          </a:xfrm>
          <a:prstGeom prst="irregularSeal2">
            <a:avLst/>
          </a:prstGeom>
          <a:solidFill>
            <a:srgbClr val="B824B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чел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1"/>
            <a:ext cx="8172400" cy="685799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420888"/>
            <a:ext cx="7498080" cy="38275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800" dirty="0" smtClean="0"/>
              <a:t>                 Молодцы!</a:t>
            </a:r>
          </a:p>
          <a:p>
            <a:pPr algn="just">
              <a:buNone/>
            </a:pPr>
            <a:r>
              <a:rPr lang="ru-RU" sz="4800" dirty="0" smtClean="0"/>
              <a:t> Вы настоящие знатоки</a:t>
            </a:r>
          </a:p>
          <a:p>
            <a:pPr algn="just">
              <a:buNone/>
            </a:pPr>
            <a:r>
              <a:rPr lang="ru-RU" sz="4800" dirty="0" smtClean="0"/>
              <a:t> русского языка!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«Предметный»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12776"/>
            <a:ext cx="8352928" cy="5256584"/>
          </a:xfrm>
        </p:spPr>
        <p:txBody>
          <a:bodyPr>
            <a:normAutofit/>
          </a:bodyPr>
          <a:lstStyle/>
          <a:p>
            <a:r>
              <a:rPr lang="ru-RU" dirty="0" smtClean="0"/>
              <a:t>1. </a:t>
            </a:r>
            <a:r>
              <a:rPr lang="en-US" dirty="0" smtClean="0"/>
              <a:t> </a:t>
            </a:r>
            <a:r>
              <a:rPr lang="ru-RU" dirty="0" smtClean="0"/>
              <a:t>Наука </a:t>
            </a:r>
            <a:r>
              <a:rPr lang="ru-RU" dirty="0" smtClean="0"/>
              <a:t>о знаках препинания</a:t>
            </a:r>
          </a:p>
          <a:p>
            <a:r>
              <a:rPr lang="ru-RU" dirty="0" smtClean="0"/>
              <a:t>2. </a:t>
            </a:r>
            <a:r>
              <a:rPr lang="en-US" dirty="0" smtClean="0"/>
              <a:t> </a:t>
            </a:r>
            <a:r>
              <a:rPr lang="ru-RU" dirty="0" smtClean="0"/>
              <a:t>Графическое </a:t>
            </a:r>
            <a:r>
              <a:rPr lang="ru-RU" dirty="0" smtClean="0"/>
              <a:t>обозначение звука на письме</a:t>
            </a:r>
          </a:p>
          <a:p>
            <a:r>
              <a:rPr lang="ru-RU" dirty="0" smtClean="0"/>
              <a:t>3. </a:t>
            </a:r>
            <a:r>
              <a:rPr lang="en-US" dirty="0" smtClean="0"/>
              <a:t> </a:t>
            </a:r>
            <a:r>
              <a:rPr lang="ru-RU" dirty="0" smtClean="0"/>
              <a:t>Морфема </a:t>
            </a:r>
            <a:r>
              <a:rPr lang="ru-RU" dirty="0" smtClean="0"/>
              <a:t>за корнем, образующая новое слово</a:t>
            </a:r>
          </a:p>
          <a:p>
            <a:r>
              <a:rPr lang="ru-RU" dirty="0" smtClean="0"/>
              <a:t>4. </a:t>
            </a:r>
            <a:r>
              <a:rPr lang="en-US" dirty="0" smtClean="0"/>
              <a:t> </a:t>
            </a:r>
            <a:r>
              <a:rPr lang="ru-RU" dirty="0" smtClean="0"/>
              <a:t>Часть </a:t>
            </a:r>
            <a:r>
              <a:rPr lang="ru-RU" dirty="0" smtClean="0"/>
              <a:t>речи, выступающая в роли «заместителя»</a:t>
            </a:r>
          </a:p>
          <a:p>
            <a:r>
              <a:rPr lang="ru-RU" dirty="0" smtClean="0"/>
              <a:t>5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Голубое </a:t>
            </a:r>
            <a:r>
              <a:rPr lang="ru-RU" dirty="0" smtClean="0"/>
              <a:t>небо, смотреть фильм, читать быстро</a:t>
            </a:r>
          </a:p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7884368" y="188640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ятно 1 4"/>
          <p:cNvSpPr/>
          <p:nvPr/>
        </p:nvSpPr>
        <p:spPr>
          <a:xfrm>
            <a:off x="2915816" y="5733256"/>
            <a:ext cx="914400" cy="9144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айсберг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1" y="0"/>
            <a:ext cx="81724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«Превращение»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 algn="just">
              <a:buNone/>
            </a:pPr>
            <a:r>
              <a:rPr lang="ru-RU" sz="4000" dirty="0" smtClean="0"/>
              <a:t>Докажите, что приведенные слова могут быть разными частями речи. Приведите примеры.</a:t>
            </a:r>
          </a:p>
          <a:p>
            <a:pPr lvl="3" algn="just"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b="1" dirty="0" smtClean="0"/>
              <a:t>Три, клей, мой, знать, зло, лай, печь</a:t>
            </a:r>
            <a:endParaRPr lang="ru-RU" sz="4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</a:t>
            </a:r>
            <a:r>
              <a:rPr lang="en-US" dirty="0" smtClean="0"/>
              <a:t>-</a:t>
            </a:r>
            <a:r>
              <a:rPr lang="ru-RU" dirty="0" smtClean="0"/>
              <a:t>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en-US" dirty="0" smtClean="0"/>
              <a:t> </a:t>
            </a:r>
            <a:r>
              <a:rPr lang="ru-RU" dirty="0" smtClean="0"/>
              <a:t>Какое </a:t>
            </a:r>
            <a:r>
              <a:rPr lang="ru-RU" dirty="0" smtClean="0"/>
              <a:t>животное любит смотреть на новые ворота?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en-US" dirty="0" smtClean="0"/>
              <a:t> </a:t>
            </a:r>
            <a:r>
              <a:rPr lang="ru-RU" dirty="0" smtClean="0"/>
              <a:t>В </a:t>
            </a:r>
            <a:r>
              <a:rPr lang="ru-RU" dirty="0" smtClean="0"/>
              <a:t>каком городе живет дядя, если у тети в огороде бузина?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en-US" dirty="0" smtClean="0"/>
              <a:t> </a:t>
            </a:r>
            <a:r>
              <a:rPr lang="ru-RU" dirty="0" smtClean="0"/>
              <a:t>Какую </a:t>
            </a:r>
            <a:r>
              <a:rPr lang="ru-RU" dirty="0" smtClean="0"/>
              <a:t>строчку нельзя прочитать?</a:t>
            </a:r>
          </a:p>
          <a:p>
            <a:pPr>
              <a:buNone/>
            </a:pPr>
            <a:r>
              <a:rPr lang="ru-RU" dirty="0" smtClean="0"/>
              <a:t>4. </a:t>
            </a:r>
            <a:r>
              <a:rPr lang="en-US" dirty="0" smtClean="0"/>
              <a:t> </a:t>
            </a:r>
            <a:r>
              <a:rPr lang="ru-RU" dirty="0" smtClean="0"/>
              <a:t>Кто </a:t>
            </a:r>
            <a:r>
              <a:rPr lang="ru-RU" dirty="0" smtClean="0"/>
              <a:t>должен свистнуть, чтобы все сделано было?</a:t>
            </a:r>
          </a:p>
          <a:p>
            <a:pPr>
              <a:buNone/>
            </a:pPr>
            <a:r>
              <a:rPr lang="ru-RU" dirty="0" smtClean="0"/>
              <a:t>5. </a:t>
            </a:r>
            <a:r>
              <a:rPr lang="en-US" dirty="0" smtClean="0"/>
              <a:t> </a:t>
            </a:r>
            <a:r>
              <a:rPr lang="ru-RU" dirty="0" smtClean="0"/>
              <a:t>После </a:t>
            </a:r>
            <a:r>
              <a:rPr lang="ru-RU" dirty="0" smtClean="0"/>
              <a:t>чего в четверг мечты сбудутся?</a:t>
            </a:r>
            <a:endParaRPr lang="ru-RU" dirty="0"/>
          </a:p>
        </p:txBody>
      </p:sp>
      <p:sp>
        <p:nvSpPr>
          <p:cNvPr id="4" name="Пятно 2 3"/>
          <p:cNvSpPr/>
          <p:nvPr/>
        </p:nvSpPr>
        <p:spPr>
          <a:xfrm>
            <a:off x="5508104" y="260648"/>
            <a:ext cx="3312368" cy="1274440"/>
          </a:xfrm>
          <a:prstGeom prst="irregularSeal2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4427984" y="5733256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быстрее?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Кот наплакал</a:t>
            </a:r>
          </a:p>
          <a:p>
            <a:pPr marL="514350" indent="-514350">
              <a:buAutoNum type="arabicPeriod"/>
            </a:pPr>
            <a:r>
              <a:rPr lang="ru-RU" dirty="0" smtClean="0"/>
              <a:t>Видимо-невидимо</a:t>
            </a:r>
          </a:p>
          <a:p>
            <a:pPr marL="514350" indent="-514350">
              <a:buAutoNum type="arabicPeriod"/>
            </a:pPr>
            <a:r>
              <a:rPr lang="ru-RU" dirty="0" smtClean="0"/>
              <a:t>Не успеешь глазом моргнуть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 smtClean="0"/>
              <a:t>Подберите синонимичные фразеологизмы</a:t>
            </a:r>
            <a:endParaRPr lang="ru-RU" dirty="0"/>
          </a:p>
        </p:txBody>
      </p:sp>
      <p:sp>
        <p:nvSpPr>
          <p:cNvPr id="9" name="Капля 8"/>
          <p:cNvSpPr/>
          <p:nvPr/>
        </p:nvSpPr>
        <p:spPr>
          <a:xfrm>
            <a:off x="6588224" y="188640"/>
            <a:ext cx="2304256" cy="1728192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Капля 9"/>
          <p:cNvSpPr/>
          <p:nvPr/>
        </p:nvSpPr>
        <p:spPr>
          <a:xfrm>
            <a:off x="5580112" y="4797152"/>
            <a:ext cx="1994520" cy="1634480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Капля 10"/>
          <p:cNvSpPr/>
          <p:nvPr/>
        </p:nvSpPr>
        <p:spPr>
          <a:xfrm>
            <a:off x="2051720" y="5517232"/>
            <a:ext cx="914400" cy="914400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адуг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-34585"/>
            <a:ext cx="8172400" cy="68925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«Прятки»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Акустика, закладка, вывеска, засада, ягода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Какие </a:t>
            </a:r>
            <a:r>
              <a:rPr lang="ru-RU" dirty="0" smtClean="0"/>
              <a:t>служебные и самостоятельные части речи спрятались в данных словах?</a:t>
            </a:r>
            <a:endParaRPr lang="ru-RU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лыбающееся лицо 4"/>
          <p:cNvSpPr/>
          <p:nvPr/>
        </p:nvSpPr>
        <p:spPr>
          <a:xfrm>
            <a:off x="4427984" y="4653136"/>
            <a:ext cx="914400" cy="914400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1547664" y="4005064"/>
            <a:ext cx="914400" cy="914400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6660232" y="2348880"/>
            <a:ext cx="914400" cy="914400"/>
          </a:xfrm>
          <a:prstGeom prst="smileyFac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Улыбающееся лицо 7"/>
          <p:cNvSpPr/>
          <p:nvPr/>
        </p:nvSpPr>
        <p:spPr>
          <a:xfrm>
            <a:off x="7956376" y="332656"/>
            <a:ext cx="914400" cy="914400"/>
          </a:xfrm>
          <a:prstGeom prst="smileyFac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Орфография « Третий лишний»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Ж..сткий, капюш..н, зайч..нок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Пр..станище, пр..неприятный, пр..странный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Заг..релся, з..ря, сг..рел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 </a:t>
            </a:r>
            <a:r>
              <a:rPr lang="ru-RU" dirty="0" smtClean="0"/>
              <a:t>Подб..ру, бл..стать, уд..рать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6" name="Улыбающееся лицо 5"/>
          <p:cNvSpPr/>
          <p:nvPr/>
        </p:nvSpPr>
        <p:spPr>
          <a:xfrm>
            <a:off x="7452320" y="4509120"/>
            <a:ext cx="914400" cy="914400"/>
          </a:xfrm>
          <a:prstGeom prst="smileyFac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«Грамотей»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Долго р..сло р..стение, выр..щенное р..стовщиком из города Р..стова по имени Р..стислав, пока р..сток не перерос возр..стной барьер, пройдя сквозь все р..стительные преграды, став добычей работников пищевой отр..сли.</a:t>
            </a:r>
            <a:endParaRPr lang="ru-RU" dirty="0"/>
          </a:p>
        </p:txBody>
      </p:sp>
      <p:sp>
        <p:nvSpPr>
          <p:cNvPr id="9" name="Круглая лента лицом вверх 8"/>
          <p:cNvSpPr/>
          <p:nvPr/>
        </p:nvSpPr>
        <p:spPr>
          <a:xfrm>
            <a:off x="2123728" y="5301208"/>
            <a:ext cx="4752528" cy="864096"/>
          </a:xfrm>
          <a:prstGeom prst="ellipseRibbon2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агетная рамка 6"/>
          <p:cNvSpPr/>
          <p:nvPr/>
        </p:nvSpPr>
        <p:spPr>
          <a:xfrm>
            <a:off x="1043608" y="0"/>
            <a:ext cx="8100392" cy="6858000"/>
          </a:xfrm>
          <a:prstGeom prst="beve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«Корректор»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Два сапога – тара.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Ус хорошо, а два лучше.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Трус своей лени боится.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 </a:t>
            </a:r>
            <a:r>
              <a:rPr lang="ru-RU" dirty="0" smtClean="0"/>
              <a:t>Толочь соду в ступе.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Не зная броду, не суйся в моду.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Крутится как булка в колесе.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Не делай из муки слона.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217</TotalTime>
  <Words>493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Солнцестояние</vt:lpstr>
      <vt:lpstr>Документ</vt:lpstr>
      <vt:lpstr>Надежда Семеновна Сешко, учитель русского языка и литературы  лицея № 488   Санкт-Петербург  </vt:lpstr>
      <vt:lpstr>«Предметный» диктант</vt:lpstr>
      <vt:lpstr>             «Превращение»</vt:lpstr>
      <vt:lpstr>Угадай-ка</vt:lpstr>
      <vt:lpstr>Кто быстрее?</vt:lpstr>
      <vt:lpstr>                   «Прятки»</vt:lpstr>
      <vt:lpstr>Орфография « Третий лишний»</vt:lpstr>
      <vt:lpstr>                «Грамотей»</vt:lpstr>
      <vt:lpstr>               «Корректор»</vt:lpstr>
      <vt:lpstr>           Знай грамматику!</vt:lpstr>
      <vt:lpstr>              Забытые слова</vt:lpstr>
      <vt:lpstr>                      «Умелец»</vt:lpstr>
      <vt:lpstr>       </vt:lpstr>
      <vt:lpstr>         «Как я провел лето»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Знатоки русского языка</dc:title>
  <dc:creator>Владимир</dc:creator>
  <cp:lastModifiedBy>Ёля</cp:lastModifiedBy>
  <cp:revision>34</cp:revision>
  <dcterms:created xsi:type="dcterms:W3CDTF">2012-02-23T06:13:08Z</dcterms:created>
  <dcterms:modified xsi:type="dcterms:W3CDTF">2012-07-06T02:57:37Z</dcterms:modified>
</cp:coreProperties>
</file>